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bookmarkIdSeed="3">
  <p:sldMasterIdLst>
    <p:sldMasterId id="2147483648" r:id="rId1"/>
  </p:sldMasterIdLst>
  <p:notesMasterIdLst>
    <p:notesMasterId r:id="rId20"/>
  </p:notesMasterIdLst>
  <p:sldIdLst>
    <p:sldId id="274" r:id="rId2"/>
    <p:sldId id="263" r:id="rId3"/>
    <p:sldId id="264" r:id="rId4"/>
    <p:sldId id="278" r:id="rId5"/>
    <p:sldId id="291" r:id="rId6"/>
    <p:sldId id="292" r:id="rId7"/>
    <p:sldId id="294" r:id="rId8"/>
    <p:sldId id="283" r:id="rId9"/>
    <p:sldId id="280" r:id="rId10"/>
    <p:sldId id="281" r:id="rId11"/>
    <p:sldId id="282" r:id="rId12"/>
    <p:sldId id="284" r:id="rId13"/>
    <p:sldId id="285" r:id="rId14"/>
    <p:sldId id="286" r:id="rId15"/>
    <p:sldId id="287" r:id="rId16"/>
    <p:sldId id="288" r:id="rId17"/>
    <p:sldId id="289" r:id="rId18"/>
    <p:sldId id="290" r:id="rId1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3" roundtripDataSignature="AMtx7mgPZX2sRBVXNBAmbC+hBI+8qxQ/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3520" autoAdjust="0"/>
  </p:normalViewPr>
  <p:slideViewPr>
    <p:cSldViewPr snapToGrid="0">
      <p:cViewPr varScale="1">
        <p:scale>
          <a:sx n="66" d="100"/>
          <a:sy n="66" d="100"/>
        </p:scale>
        <p:origin x="176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29044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H3oyYEp7eTo"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bdc9461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bdc9461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g6bdc9461a3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extLst>
      <p:ext uri="{BB962C8B-B14F-4D97-AF65-F5344CB8AC3E}">
        <p14:creationId xmlns:p14="http://schemas.microsoft.com/office/powerpoint/2010/main" val="3062619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7349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Use this “Stop &amp; Think” as a do now. 3min </a:t>
            </a:r>
          </a:p>
          <a:p>
            <a:pPr marL="0" lvl="0" indent="0" algn="l" rtl="0">
              <a:lnSpc>
                <a:spcPct val="100000"/>
              </a:lnSpc>
              <a:spcBef>
                <a:spcPts val="0"/>
              </a:spcBef>
              <a:spcAft>
                <a:spcPts val="0"/>
              </a:spcAft>
              <a:buSzPts val="1400"/>
              <a:buNone/>
            </a:pPr>
            <a:r>
              <a:rPr lang="en-US" sz="1200" dirty="0">
                <a:solidFill>
                  <a:schemeClr val="dk1"/>
                </a:solidFill>
                <a:latin typeface="Calibri"/>
                <a:cs typeface="Calibri"/>
                <a:sym typeface="Calibri"/>
              </a:rPr>
              <a:t>Have a very brief class discussion, just get 2-3 ideas out. </a:t>
            </a:r>
            <a:endParaRPr dirty="0"/>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59" name="Google Shape;15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extLst>
      <p:ext uri="{BB962C8B-B14F-4D97-AF65-F5344CB8AC3E}">
        <p14:creationId xmlns:p14="http://schemas.microsoft.com/office/powerpoint/2010/main" val="993603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3 min instructions– </a:t>
            </a:r>
            <a:r>
              <a:rPr lang="en-US" b="0" dirty="0"/>
              <a:t>remind them of the task– figuring out what the algae bloomed </a:t>
            </a:r>
          </a:p>
          <a:p>
            <a:pPr marL="0" lvl="0" indent="0" algn="l" rtl="0">
              <a:lnSpc>
                <a:spcPct val="100000"/>
              </a:lnSpc>
              <a:spcBef>
                <a:spcPts val="0"/>
              </a:spcBef>
              <a:spcAft>
                <a:spcPts val="0"/>
              </a:spcAft>
              <a:buClr>
                <a:schemeClr val="dk1"/>
              </a:buClr>
              <a:buSzPts val="1400"/>
              <a:buFont typeface="Calibri"/>
              <a:buNone/>
            </a:pPr>
            <a:r>
              <a:rPr lang="en-US" b="0" dirty="0"/>
              <a:t>They should be looking at each resource answering questions on their handout and  revising their models</a:t>
            </a:r>
          </a:p>
          <a:p>
            <a:pPr marL="0" lvl="0" indent="0" algn="l" rtl="0">
              <a:lnSpc>
                <a:spcPct val="100000"/>
              </a:lnSpc>
              <a:spcBef>
                <a:spcPts val="0"/>
              </a:spcBef>
              <a:spcAft>
                <a:spcPts val="0"/>
              </a:spcAft>
              <a:buClr>
                <a:schemeClr val="dk1"/>
              </a:buClr>
              <a:buSzPts val="1400"/>
              <a:buFont typeface="Calibri"/>
              <a:buNone/>
            </a:pPr>
            <a:r>
              <a:rPr lang="en-US" b="0" dirty="0"/>
              <a:t>Pretty much the entire period is devoted to this task</a:t>
            </a:r>
          </a:p>
          <a:p>
            <a:pPr marL="0" lvl="0" indent="0" algn="l" rtl="0">
              <a:lnSpc>
                <a:spcPct val="100000"/>
              </a:lnSpc>
              <a:spcBef>
                <a:spcPts val="0"/>
              </a:spcBef>
              <a:spcAft>
                <a:spcPts val="0"/>
              </a:spcAft>
              <a:buClr>
                <a:schemeClr val="dk1"/>
              </a:buClr>
              <a:buSzPts val="1400"/>
              <a:buFont typeface="Calibri"/>
              <a:buNone/>
            </a:pPr>
            <a:r>
              <a:rPr lang="en-US" b="0" dirty="0"/>
              <a:t>They need to develop what </a:t>
            </a:r>
            <a:r>
              <a:rPr lang="en-US" b="0" dirty="0" err="1"/>
              <a:t>willl</a:t>
            </a:r>
            <a:r>
              <a:rPr lang="en-US" b="0" dirty="0"/>
              <a:t> be their final model– this is the last time they will have to work on these models </a:t>
            </a:r>
          </a:p>
          <a:p>
            <a:pPr marL="0" lvl="0" indent="0" algn="l" rtl="0">
              <a:lnSpc>
                <a:spcPct val="100000"/>
              </a:lnSpc>
              <a:spcBef>
                <a:spcPts val="0"/>
              </a:spcBef>
              <a:spcAft>
                <a:spcPts val="0"/>
              </a:spcAft>
              <a:buClr>
                <a:schemeClr val="dk1"/>
              </a:buClr>
              <a:buSzPts val="1400"/>
              <a:buFont typeface="Calibri"/>
              <a:buNone/>
            </a:pPr>
            <a:r>
              <a:rPr lang="en-US" b="0" dirty="0"/>
              <a:t>Please have class criteria visible</a:t>
            </a:r>
          </a:p>
          <a:p>
            <a:pPr marL="0" lvl="0" indent="0" algn="l" rtl="0">
              <a:lnSpc>
                <a:spcPct val="100000"/>
              </a:lnSpc>
              <a:spcBef>
                <a:spcPts val="0"/>
              </a:spcBef>
              <a:spcAft>
                <a:spcPts val="0"/>
              </a:spcAft>
              <a:buClr>
                <a:schemeClr val="dk1"/>
              </a:buClr>
              <a:buSzPts val="1400"/>
              <a:buFont typeface="Calibri"/>
              <a:buNone/>
            </a:pPr>
            <a:r>
              <a:rPr lang="en-US" b="0" dirty="0"/>
              <a:t>Class criteria are on next slide, go over them briefly – just remind them</a:t>
            </a:r>
          </a:p>
          <a:p>
            <a:pPr marL="0" lvl="0" indent="0" algn="l" rtl="0">
              <a:lnSpc>
                <a:spcPct val="100000"/>
              </a:lnSpc>
              <a:spcBef>
                <a:spcPts val="0"/>
              </a:spcBef>
              <a:spcAft>
                <a:spcPts val="0"/>
              </a:spcAft>
              <a:buClr>
                <a:schemeClr val="dk1"/>
              </a:buClr>
              <a:buSzPts val="1400"/>
              <a:buFont typeface="Calibri"/>
              <a:buNone/>
            </a:pP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4</a:t>
            </a:fld>
            <a:endParaRPr/>
          </a:p>
        </p:txBody>
      </p:sp>
    </p:spTree>
    <p:extLst>
      <p:ext uri="{BB962C8B-B14F-4D97-AF65-F5344CB8AC3E}">
        <p14:creationId xmlns:p14="http://schemas.microsoft.com/office/powerpoint/2010/main" val="895897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400"/>
              <a:buFont typeface="Calibri"/>
              <a:buNone/>
              <a:tabLst/>
              <a:defRPr/>
            </a:pPr>
            <a:r>
              <a:rPr lang="en-US" b="0" dirty="0"/>
              <a:t>Just briefly read these to remind the class</a:t>
            </a:r>
          </a:p>
          <a:p>
            <a:pPr marL="0" lvl="0" indent="0" algn="l" rtl="0">
              <a:lnSpc>
                <a:spcPct val="100000"/>
              </a:lnSpc>
              <a:spcBef>
                <a:spcPts val="0"/>
              </a:spcBef>
              <a:spcAft>
                <a:spcPts val="0"/>
              </a:spcAft>
              <a:buClr>
                <a:schemeClr val="dk1"/>
              </a:buClr>
              <a:buSzPts val="1400"/>
              <a:buFont typeface="Calibri"/>
              <a:buNone/>
            </a:pPr>
            <a:r>
              <a:rPr lang="en-US" b="0" dirty="0"/>
              <a:t>And move on to next slide– leave those instructions up</a:t>
            </a: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extLst>
      <p:ext uri="{BB962C8B-B14F-4D97-AF65-F5344CB8AC3E}">
        <p14:creationId xmlns:p14="http://schemas.microsoft.com/office/powerpoint/2010/main" val="3495471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Leave this slide up as they work</a:t>
            </a:r>
            <a:endParaRPr lang="en-US" b="0" dirty="0"/>
          </a:p>
          <a:p>
            <a:pPr marL="0" lvl="0" indent="0" algn="l" rtl="0">
              <a:lnSpc>
                <a:spcPct val="100000"/>
              </a:lnSpc>
              <a:spcBef>
                <a:spcPts val="0"/>
              </a:spcBef>
              <a:spcAft>
                <a:spcPts val="0"/>
              </a:spcAft>
              <a:buClr>
                <a:schemeClr val="dk1"/>
              </a:buClr>
              <a:buSzPts val="1400"/>
              <a:buFont typeface="Calibri"/>
              <a:buNone/>
            </a:pPr>
            <a:endParaRPr b="0"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extLst>
      <p:ext uri="{BB962C8B-B14F-4D97-AF65-F5344CB8AC3E}">
        <p14:creationId xmlns:p14="http://schemas.microsoft.com/office/powerpoint/2010/main" val="1043299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Before You Go today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2270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case you need to project evidence, they are all here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6239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u="none" strike="noStrike" cap="none" dirty="0">
                <a:solidFill>
                  <a:schemeClr val="dk1"/>
                </a:solidFill>
                <a:effectLst/>
                <a:latin typeface="Calibri"/>
                <a:ea typeface="Calibri"/>
                <a:cs typeface="Calibri"/>
                <a:sym typeface="Calibri"/>
              </a:rPr>
              <a:t>(Video here: </a:t>
            </a:r>
            <a:r>
              <a:rPr lang="en-US" sz="1200" b="0" i="0" u="sng" strike="noStrike" cap="none" dirty="0">
                <a:solidFill>
                  <a:schemeClr val="dk1"/>
                </a:solidFill>
                <a:effectLst/>
                <a:latin typeface="Calibri"/>
                <a:ea typeface="Calibri"/>
                <a:cs typeface="Calibri"/>
                <a:sym typeface="Calibri"/>
                <a:hlinkClick r:id="rId3"/>
              </a:rPr>
              <a:t>https://www.youtube.com/watch?v=H3oyYEp7eTo</a:t>
            </a:r>
            <a:r>
              <a:rPr lang="en-US" sz="1200" b="0" i="0" u="none" strike="noStrike" cap="none" dirty="0">
                <a:solidFill>
                  <a:schemeClr val="dk1"/>
                </a:solidFill>
                <a:effectLst/>
                <a:latin typeface="Calibri"/>
                <a:ea typeface="Calibri"/>
                <a:cs typeface="Calibri"/>
                <a:sym typeface="Calibri"/>
              </a:rPr>
              <a:t>)</a:t>
            </a:r>
          </a:p>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uk-UA" sz="1200" b="0" i="0" u="none" strike="noStrike" cap="none" smtClean="0">
                <a:solidFill>
                  <a:schemeClr val="dk1"/>
                </a:solidFill>
                <a:latin typeface="Calibri"/>
                <a:ea typeface="Calibri"/>
                <a:cs typeface="Calibri"/>
                <a:sym typeface="Calibri"/>
              </a:rPr>
              <a:t>15</a:t>
            </a:fld>
            <a:endParaRPr lang="uk-UA"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958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0" name="Google Shape;3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11.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6bdc9461a3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a:t>
            </a:fld>
            <a:endParaRPr/>
          </a:p>
        </p:txBody>
      </p:sp>
      <p:sp>
        <p:nvSpPr>
          <p:cNvPr id="90" name="Google Shape;90;g6bdc9461a3_0_0"/>
          <p:cNvSpPr txBox="1"/>
          <p:nvPr/>
        </p:nvSpPr>
        <p:spPr>
          <a:xfrm>
            <a:off x="616450" y="308224"/>
            <a:ext cx="8356100" cy="65497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sng" strike="noStrike" cap="none" dirty="0">
                <a:solidFill>
                  <a:srgbClr val="000000"/>
                </a:solidFill>
                <a:latin typeface="Calibri"/>
                <a:ea typeface="Calibri"/>
                <a:cs typeface="Calibri"/>
                <a:sym typeface="Calibri"/>
              </a:rPr>
              <a:t>Lesson Overview</a:t>
            </a:r>
            <a:endParaRPr sz="2400" b="0" i="0" u="sng"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300" dirty="0">
                <a:latin typeface="Calibri"/>
                <a:ea typeface="Calibri"/>
                <a:cs typeface="Calibri"/>
                <a:sym typeface="Calibri"/>
              </a:rPr>
              <a:t>Begin with the Stop &amp; Think on HO3 (new) -</a:t>
            </a:r>
            <a:r>
              <a:rPr lang="en-US" sz="2300" dirty="0">
                <a:solidFill>
                  <a:srgbClr val="C00000"/>
                </a:solidFill>
                <a:latin typeface="Calibri"/>
                <a:ea typeface="Calibri"/>
                <a:cs typeface="Calibri"/>
                <a:sym typeface="Calibri"/>
              </a:rPr>
              <a:t>3min</a:t>
            </a:r>
            <a:r>
              <a:rPr lang="en-US" sz="2300" dirty="0">
                <a:latin typeface="Calibri"/>
                <a:ea typeface="Calibri"/>
                <a:cs typeface="Calibri"/>
                <a:sym typeface="Calibri"/>
              </a:rPr>
              <a:t>. Have a brief discussion (no more than </a:t>
            </a:r>
            <a:r>
              <a:rPr lang="en-US" sz="2300" dirty="0">
                <a:solidFill>
                  <a:srgbClr val="C00000"/>
                </a:solidFill>
                <a:latin typeface="Calibri"/>
                <a:ea typeface="Calibri"/>
                <a:cs typeface="Calibri"/>
                <a:sym typeface="Calibri"/>
              </a:rPr>
              <a:t>5 min</a:t>
            </a:r>
            <a:r>
              <a:rPr lang="en-US" sz="2300" dirty="0">
                <a:latin typeface="Calibri"/>
                <a:ea typeface="Calibri"/>
                <a:cs typeface="Calibri"/>
                <a:sym typeface="Calibri"/>
              </a:rPr>
              <a:t>, just get 2-3 ideas out on the table)</a:t>
            </a:r>
          </a:p>
          <a:p>
            <a:pPr marL="457200" indent="-381000">
              <a:buSzPts val="2400"/>
              <a:buFont typeface="Calibri"/>
              <a:buAutoNum type="arabicPeriod"/>
            </a:pPr>
            <a:r>
              <a:rPr lang="en-US" sz="2300" dirty="0">
                <a:latin typeface="Calibri"/>
                <a:ea typeface="Calibri"/>
                <a:cs typeface="Calibri"/>
                <a:sym typeface="Calibri"/>
              </a:rPr>
              <a:t>Set goals for the day </a:t>
            </a:r>
            <a:r>
              <a:rPr lang="en-US" sz="2300" dirty="0">
                <a:solidFill>
                  <a:srgbClr val="C00000"/>
                </a:solidFill>
                <a:latin typeface="Calibri"/>
                <a:ea typeface="Calibri"/>
                <a:cs typeface="Calibri"/>
                <a:sym typeface="Calibri"/>
              </a:rPr>
              <a:t>2min</a:t>
            </a:r>
            <a:r>
              <a:rPr lang="en-US" sz="2300" dirty="0">
                <a:latin typeface="Calibri"/>
                <a:ea typeface="Calibri"/>
                <a:cs typeface="Calibri"/>
                <a:sym typeface="Calibri"/>
              </a:rPr>
              <a:t>–  remind them that they need to look at all the resources and complete the worksheet from yesterday. They also need to revise their models based on the new resources, make evidence from the new resources and link it. This is all the resources they will get so now they are working on their FINAL model.</a:t>
            </a:r>
          </a:p>
          <a:p>
            <a:pPr marL="457200" indent="-381000">
              <a:buSzPts val="2400"/>
              <a:buFont typeface="Calibri"/>
              <a:buAutoNum type="arabicPeriod"/>
            </a:pPr>
            <a:r>
              <a:rPr lang="en-US" sz="2300" dirty="0">
                <a:latin typeface="Calibri"/>
                <a:ea typeface="Calibri"/>
                <a:cs typeface="Calibri"/>
                <a:sym typeface="Calibri"/>
              </a:rPr>
              <a:t>Work on MEME  </a:t>
            </a:r>
            <a:r>
              <a:rPr lang="en-US" sz="2300" dirty="0">
                <a:solidFill>
                  <a:srgbClr val="C00000"/>
                </a:solidFill>
                <a:latin typeface="Calibri"/>
                <a:ea typeface="Calibri"/>
                <a:cs typeface="Calibri"/>
                <a:sym typeface="Calibri"/>
              </a:rPr>
              <a:t>40min</a:t>
            </a:r>
            <a:r>
              <a:rPr lang="en-US" sz="2300" dirty="0">
                <a:latin typeface="Calibri"/>
                <a:ea typeface="Calibri"/>
                <a:cs typeface="Calibri"/>
                <a:sym typeface="Calibri"/>
              </a:rPr>
              <a:t>- spend rest of period working on MEME.</a:t>
            </a:r>
          </a:p>
          <a:p>
            <a:pPr marL="45720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accent1"/>
                </a:solidFill>
                <a:latin typeface="Calibri"/>
                <a:ea typeface="Calibri"/>
                <a:cs typeface="Calibri"/>
                <a:sym typeface="Calibri"/>
              </a:rPr>
              <a:t>(no Before You </a:t>
            </a:r>
            <a:r>
              <a:rPr lang="en-US" sz="2300" dirty="0">
                <a:solidFill>
                  <a:schemeClr val="accent1"/>
                </a:solidFill>
                <a:latin typeface="Calibri"/>
                <a:ea typeface="Calibri"/>
                <a:cs typeface="Calibri"/>
                <a:sym typeface="Calibri"/>
              </a:rPr>
              <a:t>G</a:t>
            </a:r>
            <a:r>
              <a:rPr lang="en-US" sz="2300" b="0" i="0" u="none" strike="noStrike" cap="none" dirty="0">
                <a:solidFill>
                  <a:schemeClr val="accent1"/>
                </a:solidFill>
                <a:latin typeface="Calibri"/>
                <a:ea typeface="Calibri"/>
                <a:cs typeface="Calibri"/>
                <a:sym typeface="Calibri"/>
              </a:rPr>
              <a:t>o today)</a:t>
            </a:r>
          </a:p>
          <a:p>
            <a:pPr marL="45720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accent1"/>
                </a:solidFill>
                <a:latin typeface="Calibri"/>
                <a:ea typeface="Calibri"/>
                <a:cs typeface="Calibri"/>
                <a:sym typeface="Calibri"/>
              </a:rPr>
              <a:t>Total time- 50 mins.</a:t>
            </a:r>
            <a:endParaRPr sz="23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62115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10</a:t>
            </a:fld>
            <a:endParaRPr lang="uk-UA"/>
          </a:p>
        </p:txBody>
      </p:sp>
      <p:sp>
        <p:nvSpPr>
          <p:cNvPr id="7" name="TextBox 6"/>
          <p:cNvSpPr txBox="1"/>
          <p:nvPr/>
        </p:nvSpPr>
        <p:spPr>
          <a:xfrm>
            <a:off x="320040" y="297180"/>
            <a:ext cx="8823960" cy="2677656"/>
          </a:xfrm>
          <a:prstGeom prst="rect">
            <a:avLst/>
          </a:prstGeom>
          <a:noFill/>
        </p:spPr>
        <p:txBody>
          <a:bodyPr wrap="square" rtlCol="0">
            <a:spAutoFit/>
          </a:bodyPr>
          <a:lstStyle/>
          <a:p>
            <a:r>
              <a:rPr lang="en-US" sz="2400" b="1" dirty="0"/>
              <a:t>Plants in Sunlight</a:t>
            </a:r>
            <a:endParaRPr lang="en-US" sz="2400" dirty="0"/>
          </a:p>
          <a:p>
            <a:r>
              <a:rPr lang="en-US" sz="2400" dirty="0"/>
              <a:t>Plants are producers. This means they produce their own food (sugar) using sunlight energy. Scientists did an experiment to see what happens if only part of a leaf gets sunlight. They took a plant and selected five big green leaves. They then covered half of each leaf with a piece of aluminum foil, to hide that half from the sun, like the diagram below.</a:t>
            </a:r>
          </a:p>
        </p:txBody>
      </p:sp>
      <p:sp>
        <p:nvSpPr>
          <p:cNvPr id="10" name="TextBox 9"/>
          <p:cNvSpPr txBox="1"/>
          <p:nvPr/>
        </p:nvSpPr>
        <p:spPr>
          <a:xfrm>
            <a:off x="144780" y="4830068"/>
            <a:ext cx="8702040" cy="1785104"/>
          </a:xfrm>
          <a:prstGeom prst="rect">
            <a:avLst/>
          </a:prstGeom>
          <a:noFill/>
        </p:spPr>
        <p:txBody>
          <a:bodyPr wrap="square" rtlCol="0">
            <a:spAutoFit/>
          </a:bodyPr>
          <a:lstStyle/>
          <a:p>
            <a:r>
              <a:rPr lang="en-US" sz="2400" dirty="0"/>
              <a:t>After a couple of days, they picked the leaves off the plant and tested each section of the leaf to see if it made sugar. They found sugar </a:t>
            </a:r>
            <a:r>
              <a:rPr lang="en-US" sz="2400" u="sng" dirty="0"/>
              <a:t>only</a:t>
            </a:r>
            <a:r>
              <a:rPr lang="en-US" sz="2400" dirty="0"/>
              <a:t> in the parts of the leaves that were left out in the sun. There was no sugar in the parts that were covered.  </a:t>
            </a:r>
          </a:p>
          <a:p>
            <a:endParaRPr lang="en-US" dirty="0"/>
          </a:p>
        </p:txBody>
      </p:sp>
      <p:pic>
        <p:nvPicPr>
          <p:cNvPr id="3" name="Picture 2" descr="Shape&#10;&#10;Description automatically generated with medium confidence">
            <a:extLst>
              <a:ext uri="{FF2B5EF4-FFF2-40B4-BE49-F238E27FC236}">
                <a16:creationId xmlns:a16="http://schemas.microsoft.com/office/drawing/2014/main" id="{DFA6D744-1C23-4548-8EDE-6D7C0FC8B873}"/>
              </a:ext>
            </a:extLst>
          </p:cNvPr>
          <p:cNvPicPr>
            <a:picLocks noChangeAspect="1"/>
          </p:cNvPicPr>
          <p:nvPr/>
        </p:nvPicPr>
        <p:blipFill>
          <a:blip r:embed="rId2"/>
          <a:stretch>
            <a:fillRect/>
          </a:stretch>
        </p:blipFill>
        <p:spPr>
          <a:xfrm>
            <a:off x="5866589" y="2938064"/>
            <a:ext cx="2133599" cy="1770097"/>
          </a:xfrm>
          <a:prstGeom prst="rect">
            <a:avLst/>
          </a:prstGeom>
        </p:spPr>
      </p:pic>
    </p:spTree>
    <p:extLst>
      <p:ext uri="{BB962C8B-B14F-4D97-AF65-F5344CB8AC3E}">
        <p14:creationId xmlns:p14="http://schemas.microsoft.com/office/powerpoint/2010/main" val="143608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11</a:t>
            </a:fld>
            <a:endParaRPr lang="uk-UA"/>
          </a:p>
        </p:txBody>
      </p:sp>
      <p:sp>
        <p:nvSpPr>
          <p:cNvPr id="5" name="Rectangle 4"/>
          <p:cNvSpPr/>
          <p:nvPr/>
        </p:nvSpPr>
        <p:spPr>
          <a:xfrm>
            <a:off x="0" y="58903"/>
            <a:ext cx="8938260" cy="3063724"/>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Fertilizer and Plants</a:t>
            </a:r>
            <a:endParaRPr lang="en-US" sz="2400" dirty="0">
              <a:latin typeface="Calibri" charset="0"/>
              <a:ea typeface="Calibri" charset="0"/>
              <a:cs typeface="Calibri" charset="0"/>
            </a:endParaRPr>
          </a:p>
          <a:p>
            <a:pPr>
              <a:lnSpc>
                <a:spcPct val="107000"/>
              </a:lnSpc>
              <a:spcAft>
                <a:spcPts val="800"/>
              </a:spcAft>
            </a:pPr>
            <a:r>
              <a:rPr lang="en-US" sz="2400" b="1" dirty="0">
                <a:latin typeface="Calibri" charset="0"/>
                <a:ea typeface="Calibri" charset="0"/>
                <a:cs typeface="Calibri" charset="0"/>
              </a:rPr>
              <a:t>Part A: Fertilizer for Water Lilies</a:t>
            </a:r>
            <a:endParaRPr lang="en-US" sz="2400" dirty="0">
              <a:latin typeface="Calibri" charset="0"/>
              <a:ea typeface="Calibri" charset="0"/>
              <a:cs typeface="Calibri" charset="0"/>
            </a:endParaRPr>
          </a:p>
          <a:p>
            <a:pPr>
              <a:lnSpc>
                <a:spcPct val="107000"/>
              </a:lnSpc>
              <a:spcAft>
                <a:spcPts val="800"/>
              </a:spcAft>
            </a:pPr>
            <a:r>
              <a:rPr lang="en-US" sz="2400" dirty="0">
                <a:latin typeface="Calibri" charset="0"/>
                <a:ea typeface="Calibri" charset="0"/>
                <a:cs typeface="Calibri" charset="0"/>
              </a:rPr>
              <a:t>The football field at Penn State is not used much during the spring. This is when the Penn State gardeners add fertilizer to the field.  One of the gardeners took a photo to show what the grass looks like at the end of football season (January) and what it looks like in the spring after it has been fertilized in March.   </a:t>
            </a:r>
            <a:endParaRPr lang="en-US" sz="2400" dirty="0">
              <a:effectLst/>
              <a:latin typeface="Calibri" charset="0"/>
              <a:ea typeface="Calibri" charset="0"/>
              <a:cs typeface="Calibri" charset="0"/>
            </a:endParaRPr>
          </a:p>
        </p:txBody>
      </p:sp>
      <p:pic>
        <p:nvPicPr>
          <p:cNvPr id="6" name="image11.png"/>
          <p:cNvPicPr/>
          <p:nvPr/>
        </p:nvPicPr>
        <p:blipFill>
          <a:blip r:embed="rId2">
            <a:extLst>
              <a:ext uri="{28A0092B-C50C-407E-A947-70E740481C1C}">
                <a14:useLocalDpi xmlns:a14="http://schemas.microsoft.com/office/drawing/2010/main" val="0"/>
              </a:ext>
            </a:extLst>
          </a:blip>
          <a:srcRect/>
          <a:stretch>
            <a:fillRect/>
          </a:stretch>
        </p:blipFill>
        <p:spPr>
          <a:xfrm>
            <a:off x="927098" y="3554000"/>
            <a:ext cx="3542032" cy="2370976"/>
          </a:xfrm>
          <a:prstGeom prst="rect">
            <a:avLst/>
          </a:prstGeom>
          <a:ln/>
        </p:spPr>
      </p:pic>
      <p:pic>
        <p:nvPicPr>
          <p:cNvPr id="7" name="image10.png"/>
          <p:cNvPicPr/>
          <p:nvPr/>
        </p:nvPicPr>
        <p:blipFill>
          <a:blip r:embed="rId3">
            <a:extLst>
              <a:ext uri="{28A0092B-C50C-407E-A947-70E740481C1C}">
                <a14:useLocalDpi xmlns:a14="http://schemas.microsoft.com/office/drawing/2010/main" val="0"/>
              </a:ext>
            </a:extLst>
          </a:blip>
          <a:srcRect/>
          <a:stretch>
            <a:fillRect/>
          </a:stretch>
        </p:blipFill>
        <p:spPr>
          <a:xfrm>
            <a:off x="4735626" y="3554000"/>
            <a:ext cx="3635147" cy="2370976"/>
          </a:xfrm>
          <a:prstGeom prst="rect">
            <a:avLst/>
          </a:prstGeom>
          <a:ln/>
        </p:spPr>
      </p:pic>
      <p:pic>
        <p:nvPicPr>
          <p:cNvPr id="13" name="Picture 12"/>
          <p:cNvPicPr/>
          <p:nvPr/>
        </p:nvPicPr>
        <p:blipFill>
          <a:blip r:embed="rId4" cstate="print">
            <a:extLst>
              <a:ext uri="{28A0092B-C50C-407E-A947-70E740481C1C}">
                <a14:useLocalDpi xmlns:a14="http://schemas.microsoft.com/office/drawing/2010/main" val="0"/>
              </a:ext>
            </a:extLst>
          </a:blip>
          <a:stretch>
            <a:fillRect/>
          </a:stretch>
        </p:blipFill>
        <p:spPr>
          <a:xfrm>
            <a:off x="8143875" y="0"/>
            <a:ext cx="849833" cy="1057275"/>
          </a:xfrm>
          <a:prstGeom prst="rect">
            <a:avLst/>
          </a:prstGeom>
        </p:spPr>
      </p:pic>
      <p:sp>
        <p:nvSpPr>
          <p:cNvPr id="15" name="Rectangle 14"/>
          <p:cNvSpPr/>
          <p:nvPr/>
        </p:nvSpPr>
        <p:spPr>
          <a:xfrm>
            <a:off x="927098" y="3181530"/>
            <a:ext cx="7443675" cy="400110"/>
          </a:xfrm>
          <a:prstGeom prst="rect">
            <a:avLst/>
          </a:prstGeom>
        </p:spPr>
        <p:txBody>
          <a:bodyPr wrap="square">
            <a:spAutoFit/>
          </a:bodyPr>
          <a:lstStyle/>
          <a:p>
            <a:r>
              <a:rPr lang="en-US" sz="2000" b="1" dirty="0">
                <a:latin typeface="Calibri" charset="0"/>
                <a:ea typeface="Calibri" charset="0"/>
                <a:cs typeface="Calibri" charset="0"/>
              </a:rPr>
              <a:t>Field in January Before </a:t>
            </a:r>
            <a:r>
              <a:rPr lang="en-US" sz="2000" b="1">
                <a:latin typeface="Calibri" charset="0"/>
                <a:ea typeface="Calibri" charset="0"/>
                <a:cs typeface="Calibri" charset="0"/>
              </a:rPr>
              <a:t>Fertilizer           Field </a:t>
            </a:r>
            <a:r>
              <a:rPr lang="en-US" sz="2000" b="1" dirty="0">
                <a:latin typeface="Calibri" charset="0"/>
                <a:ea typeface="Calibri" charset="0"/>
                <a:cs typeface="Calibri" charset="0"/>
              </a:rPr>
              <a:t>in Spring After Fertilizer</a:t>
            </a:r>
            <a:r>
              <a:rPr lang="en-US" sz="2000" dirty="0"/>
              <a:t> </a:t>
            </a:r>
          </a:p>
        </p:txBody>
      </p:sp>
    </p:spTree>
    <p:extLst>
      <p:ext uri="{BB962C8B-B14F-4D97-AF65-F5344CB8AC3E}">
        <p14:creationId xmlns:p14="http://schemas.microsoft.com/office/powerpoint/2010/main" val="1378650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12</a:t>
            </a:fld>
            <a:endParaRPr lang="uk-UA"/>
          </a:p>
        </p:txBody>
      </p:sp>
      <p:sp>
        <p:nvSpPr>
          <p:cNvPr id="5" name="Rectangle 4"/>
          <p:cNvSpPr/>
          <p:nvPr/>
        </p:nvSpPr>
        <p:spPr>
          <a:xfrm>
            <a:off x="365760" y="274320"/>
            <a:ext cx="8321040" cy="2463367"/>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Penn State also has a wonderful lotus pond with water lilies. The gardeners wondered if the same amount of fertilizer would work for increasing the beautiful water lilies. They added the fertilizer and the water lilies grew a lot, but the algae in the pond grew, too. Instead of becoming more beautiful, the pond became green and mucky!</a:t>
            </a:r>
          </a:p>
        </p:txBody>
      </p:sp>
      <p:pic>
        <p:nvPicPr>
          <p:cNvPr id="6" name="image19.png"/>
          <p:cNvPicPr/>
          <p:nvPr/>
        </p:nvPicPr>
        <p:blipFill>
          <a:blip r:embed="rId2" cstate="print">
            <a:extLst>
              <a:ext uri="{28A0092B-C50C-407E-A947-70E740481C1C}">
                <a14:useLocalDpi xmlns:a14="http://schemas.microsoft.com/office/drawing/2010/main" val="0"/>
              </a:ext>
            </a:extLst>
          </a:blip>
          <a:srcRect/>
          <a:stretch>
            <a:fillRect/>
          </a:stretch>
        </p:blipFill>
        <p:spPr>
          <a:xfrm>
            <a:off x="893443" y="3520118"/>
            <a:ext cx="3632837" cy="2609220"/>
          </a:xfrm>
          <a:prstGeom prst="rect">
            <a:avLst/>
          </a:prstGeom>
          <a:ln/>
        </p:spPr>
      </p:pic>
      <p:pic>
        <p:nvPicPr>
          <p:cNvPr id="7" name="image18.png"/>
          <p:cNvPicPr/>
          <p:nvPr/>
        </p:nvPicPr>
        <p:blipFill>
          <a:blip r:embed="rId3">
            <a:extLst>
              <a:ext uri="{28A0092B-C50C-407E-A947-70E740481C1C}">
                <a14:useLocalDpi xmlns:a14="http://schemas.microsoft.com/office/drawing/2010/main" val="0"/>
              </a:ext>
            </a:extLst>
          </a:blip>
          <a:srcRect/>
          <a:stretch>
            <a:fillRect/>
          </a:stretch>
        </p:blipFill>
        <p:spPr>
          <a:xfrm>
            <a:off x="5054283" y="3550614"/>
            <a:ext cx="3632517" cy="2578724"/>
          </a:xfrm>
          <a:prstGeom prst="rect">
            <a:avLst/>
          </a:prstGeom>
          <a:ln/>
        </p:spPr>
      </p:pic>
      <p:sp>
        <p:nvSpPr>
          <p:cNvPr id="8" name="Rectangle 7"/>
          <p:cNvSpPr/>
          <p:nvPr/>
        </p:nvSpPr>
        <p:spPr>
          <a:xfrm>
            <a:off x="1730311" y="2964699"/>
            <a:ext cx="6290505" cy="487506"/>
          </a:xfrm>
          <a:prstGeom prst="rect">
            <a:avLst/>
          </a:prstGeom>
        </p:spPr>
        <p:txBody>
          <a:bodyPr wrap="none">
            <a:spAutoFit/>
          </a:bodyPr>
          <a:lstStyle/>
          <a:p>
            <a:pPr algn="ctr">
              <a:lnSpc>
                <a:spcPct val="107000"/>
              </a:lnSpc>
              <a:spcAft>
                <a:spcPts val="800"/>
              </a:spcAft>
            </a:pPr>
            <a:r>
              <a:rPr lang="en-US" sz="2400" b="1" dirty="0">
                <a:latin typeface="Calibri" charset="0"/>
                <a:ea typeface="Calibri" charset="0"/>
                <a:cs typeface="Calibri" charset="0"/>
              </a:rPr>
              <a:t>Before Fertilizer                               After Fertilizer</a:t>
            </a:r>
            <a:endParaRPr lang="en-US" sz="2400" dirty="0">
              <a:latin typeface="Calibri" charset="0"/>
              <a:ea typeface="Calibri" charset="0"/>
              <a:cs typeface="Calibri" charset="0"/>
            </a:endParaRPr>
          </a:p>
        </p:txBody>
      </p:sp>
    </p:spTree>
    <p:extLst>
      <p:ext uri="{BB962C8B-B14F-4D97-AF65-F5344CB8AC3E}">
        <p14:creationId xmlns:p14="http://schemas.microsoft.com/office/powerpoint/2010/main" val="1022742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13</a:t>
            </a:fld>
            <a:endParaRPr lang="uk-UA"/>
          </a:p>
        </p:txBody>
      </p:sp>
      <p:sp>
        <p:nvSpPr>
          <p:cNvPr id="7" name="Rectangle 6"/>
          <p:cNvSpPr/>
          <p:nvPr/>
        </p:nvSpPr>
        <p:spPr>
          <a:xfrm>
            <a:off x="111760" y="160020"/>
            <a:ext cx="8481060" cy="4291816"/>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Part B: Fertilizer and Algae</a:t>
            </a:r>
            <a:endParaRPr lang="en-US" sz="2400" dirty="0">
              <a:latin typeface="Calibri" charset="0"/>
              <a:ea typeface="Calibri" charset="0"/>
              <a:cs typeface="Calibri" charset="0"/>
            </a:endParaRPr>
          </a:p>
          <a:p>
            <a:pPr>
              <a:lnSpc>
                <a:spcPct val="107000"/>
              </a:lnSpc>
              <a:spcAft>
                <a:spcPts val="800"/>
              </a:spcAft>
            </a:pPr>
            <a:r>
              <a:rPr lang="en-US" sz="2400" dirty="0">
                <a:latin typeface="Calibri" charset="0"/>
                <a:ea typeface="Calibri" charset="0"/>
                <a:cs typeface="Calibri" charset="0"/>
              </a:rPr>
              <a:t>The gardeners decided to test how much fertilizer made the algae grow so that they could put in just enough to help the water lilies, but not so much that the pond gets full of algae.</a:t>
            </a:r>
          </a:p>
          <a:p>
            <a:r>
              <a:rPr lang="en-US" sz="2400" dirty="0"/>
              <a:t>They took four jars of pond water. They did not add any fertilizer to the first jar. In the second jar they added 2 drops of fertilizer. In the third jar they added 6 drops of fertilizer. In the fourth jar they added 12 drops of fertilizer. </a:t>
            </a:r>
          </a:p>
          <a:p>
            <a:r>
              <a:rPr lang="en-US" sz="2400" dirty="0"/>
              <a:t>They observed the jars after one month to see what happened to the algae.  Here are their results:</a:t>
            </a:r>
          </a:p>
          <a:p>
            <a:pPr>
              <a:lnSpc>
                <a:spcPct val="107000"/>
              </a:lnSpc>
              <a:spcAft>
                <a:spcPts val="800"/>
              </a:spcAft>
            </a:pPr>
            <a:endParaRPr lang="en-US" sz="1200" dirty="0">
              <a:effectLst/>
              <a:latin typeface="Calibri" charset="0"/>
              <a:ea typeface="Calibri" charset="0"/>
              <a:cs typeface="Calibri" charset="0"/>
            </a:endParaRPr>
          </a:p>
        </p:txBody>
      </p:sp>
      <p:pic>
        <p:nvPicPr>
          <p:cNvPr id="8" name="image4.jpg" descr="A picture containing pink, sitting, purple, table&#10;&#10;Description automatically generated"/>
          <p:cNvPicPr/>
          <p:nvPr/>
        </p:nvPicPr>
        <p:blipFill>
          <a:blip r:embed="rId2" cstate="print">
            <a:extLst>
              <a:ext uri="{28A0092B-C50C-407E-A947-70E740481C1C}">
                <a14:useLocalDpi xmlns:a14="http://schemas.microsoft.com/office/drawing/2010/main" val="0"/>
              </a:ext>
            </a:extLst>
          </a:blip>
          <a:srcRect/>
          <a:stretch>
            <a:fillRect/>
          </a:stretch>
        </p:blipFill>
        <p:spPr>
          <a:xfrm>
            <a:off x="585470" y="4216399"/>
            <a:ext cx="3766820" cy="2505075"/>
          </a:xfrm>
          <a:prstGeom prst="rect">
            <a:avLst/>
          </a:prstGeom>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6000" y="4178541"/>
            <a:ext cx="4129262" cy="2580789"/>
          </a:xfrm>
          <a:prstGeom prst="rect">
            <a:avLst/>
          </a:prstGeom>
        </p:spPr>
      </p:pic>
    </p:spTree>
    <p:extLst>
      <p:ext uri="{BB962C8B-B14F-4D97-AF65-F5344CB8AC3E}">
        <p14:creationId xmlns:p14="http://schemas.microsoft.com/office/powerpoint/2010/main" val="7810205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14</a:t>
            </a:fld>
            <a:endParaRPr lang="uk-UA"/>
          </a:p>
        </p:txBody>
      </p:sp>
      <p:sp>
        <p:nvSpPr>
          <p:cNvPr id="5" name="Rectangle 4"/>
          <p:cNvSpPr/>
          <p:nvPr/>
        </p:nvSpPr>
        <p:spPr>
          <a:xfrm>
            <a:off x="205740" y="0"/>
            <a:ext cx="8641080" cy="4417812"/>
          </a:xfrm>
          <a:prstGeom prst="rect">
            <a:avLst/>
          </a:prstGeom>
        </p:spPr>
        <p:txBody>
          <a:bodyPr wrap="square">
            <a:spAutoFit/>
          </a:bodyPr>
          <a:lstStyle/>
          <a:p>
            <a:pPr>
              <a:lnSpc>
                <a:spcPct val="107000"/>
              </a:lnSpc>
              <a:spcAft>
                <a:spcPts val="800"/>
              </a:spcAft>
            </a:pPr>
            <a:r>
              <a:rPr lang="en-US" sz="2400" b="1" dirty="0">
                <a:latin typeface="Calibri" charset="0"/>
                <a:ea typeface="Calibri" charset="0"/>
                <a:cs typeface="Calibri" charset="0"/>
              </a:rPr>
              <a:t> Air in Aquariums</a:t>
            </a:r>
            <a:endParaRPr lang="en-US" sz="2400" dirty="0">
              <a:latin typeface="Calibri" charset="0"/>
              <a:ea typeface="Calibri" charset="0"/>
              <a:cs typeface="Calibri" charset="0"/>
            </a:endParaRPr>
          </a:p>
          <a:p>
            <a:pPr>
              <a:lnSpc>
                <a:spcPct val="107000"/>
              </a:lnSpc>
              <a:spcAft>
                <a:spcPts val="800"/>
              </a:spcAft>
            </a:pPr>
            <a:r>
              <a:rPr lang="en-US" sz="2000" dirty="0">
                <a:latin typeface="Calibri" charset="0"/>
                <a:ea typeface="Calibri" charset="0"/>
                <a:cs typeface="Calibri" charset="0"/>
              </a:rPr>
              <a:t>In the Adventure Aquarium in New Jersey, aquarists (aquarium experts) wanted to try a new machine that adds dissolved air into the water, to see if they should buy it for more tanks.</a:t>
            </a:r>
          </a:p>
          <a:p>
            <a:pPr>
              <a:lnSpc>
                <a:spcPct val="107000"/>
              </a:lnSpc>
              <a:spcAft>
                <a:spcPts val="800"/>
              </a:spcAft>
            </a:pPr>
            <a:r>
              <a:rPr lang="en-US" sz="2000" dirty="0">
                <a:latin typeface="Calibri" charset="0"/>
                <a:ea typeface="Calibri" charset="0"/>
                <a:cs typeface="Calibri" charset="0"/>
              </a:rPr>
              <a:t>To find out, they put two tanks side by side. They planted the same plants in each of them. Then, in one tank, they connected the machine so that it would add dissolved air into the water so that it had lots of dissolved air. In the other tank they did not do anything: whatever dissolved air was already in the water stayed, but they did not add any new air.</a:t>
            </a:r>
          </a:p>
          <a:p>
            <a:pPr>
              <a:lnSpc>
                <a:spcPct val="107000"/>
              </a:lnSpc>
              <a:spcAft>
                <a:spcPts val="800"/>
              </a:spcAft>
            </a:pPr>
            <a:r>
              <a:rPr lang="en-US" sz="2000" dirty="0">
                <a:latin typeface="Calibri" charset="0"/>
                <a:ea typeface="Calibri" charset="0"/>
                <a:cs typeface="Calibri" charset="0"/>
              </a:rPr>
              <a:t>They took photos of the tank every 10 days for a month. They also posted the pictures on their website so that members of the public could see the experiment. The photos are shown here:</a:t>
            </a:r>
            <a:endParaRPr lang="en-US" sz="2000" dirty="0">
              <a:effectLst/>
              <a:latin typeface="Calibri" charset="0"/>
              <a:ea typeface="Calibri" charset="0"/>
              <a:cs typeface="Calibri"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3928946"/>
            <a:ext cx="2423160" cy="2965100"/>
          </a:xfrm>
          <a:prstGeom prst="rect">
            <a:avLst/>
          </a:prstGeom>
        </p:spPr>
      </p:pic>
    </p:spTree>
    <p:extLst>
      <p:ext uri="{BB962C8B-B14F-4D97-AF65-F5344CB8AC3E}">
        <p14:creationId xmlns:p14="http://schemas.microsoft.com/office/powerpoint/2010/main" val="332158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15</a:t>
            </a:fld>
            <a:endParaRPr lang="uk-UA"/>
          </a:p>
        </p:txBody>
      </p:sp>
      <p:sp>
        <p:nvSpPr>
          <p:cNvPr id="6" name="Rectangle 5"/>
          <p:cNvSpPr/>
          <p:nvPr/>
        </p:nvSpPr>
        <p:spPr>
          <a:xfrm>
            <a:off x="205740" y="200514"/>
            <a:ext cx="8481060" cy="2068195"/>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The aquarists also wanted to show visitors what happens when plants are put in a vacuum machine. They put a plant in a vacuum machine and turned it on. The machine sucks the air out of the jar.  They filmed it for six hours and sped it up into this video that they posted on the website:</a:t>
            </a:r>
            <a:endParaRPr lang="en-US" sz="2400" dirty="0">
              <a:effectLst/>
              <a:latin typeface="Calibri" charset="0"/>
              <a:ea typeface="Calibri" charset="0"/>
              <a:cs typeface="Calibri" charset="0"/>
            </a:endParaRPr>
          </a:p>
        </p:txBody>
      </p:sp>
      <p:pic>
        <p:nvPicPr>
          <p:cNvPr id="7" name="image12.jpg"/>
          <p:cNvPicPr/>
          <p:nvPr/>
        </p:nvPicPr>
        <p:blipFill>
          <a:blip r:embed="rId3"/>
          <a:srcRect/>
          <a:stretch>
            <a:fillRect/>
          </a:stretch>
        </p:blipFill>
        <p:spPr>
          <a:xfrm>
            <a:off x="1874520" y="2268709"/>
            <a:ext cx="5143500" cy="4087641"/>
          </a:xfrm>
          <a:prstGeom prst="rect">
            <a:avLst/>
          </a:prstGeom>
          <a:ln/>
        </p:spPr>
      </p:pic>
    </p:spTree>
    <p:extLst>
      <p:ext uri="{BB962C8B-B14F-4D97-AF65-F5344CB8AC3E}">
        <p14:creationId xmlns:p14="http://schemas.microsoft.com/office/powerpoint/2010/main" val="8932730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16</a:t>
            </a:fld>
            <a:endParaRPr lang="uk-UA"/>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0500" y="0"/>
            <a:ext cx="6205402" cy="6858000"/>
          </a:xfrm>
          <a:prstGeom prst="rect">
            <a:avLst/>
          </a:prstGeom>
        </p:spPr>
      </p:pic>
    </p:spTree>
    <p:extLst>
      <p:ext uri="{BB962C8B-B14F-4D97-AF65-F5344CB8AC3E}">
        <p14:creationId xmlns:p14="http://schemas.microsoft.com/office/powerpoint/2010/main" val="2052414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17</a:t>
            </a:fld>
            <a:endParaRPr lang="uk-UA"/>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 y="480696"/>
            <a:ext cx="8671663" cy="5875654"/>
          </a:xfrm>
          <a:prstGeom prst="rect">
            <a:avLst/>
          </a:prstGeom>
        </p:spPr>
      </p:pic>
    </p:spTree>
    <p:extLst>
      <p:ext uri="{BB962C8B-B14F-4D97-AF65-F5344CB8AC3E}">
        <p14:creationId xmlns:p14="http://schemas.microsoft.com/office/powerpoint/2010/main" val="1663514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18</a:t>
            </a:fld>
            <a:endParaRPr lang="uk-UA"/>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362" y="401954"/>
            <a:ext cx="3292475" cy="2329467"/>
          </a:xfrm>
          <a:prstGeom prst="rect">
            <a:avLst/>
          </a:prstGeom>
          <a:noFill/>
          <a:ln>
            <a:noFill/>
          </a:ln>
        </p:spPr>
      </p:pic>
      <p:pic>
        <p:nvPicPr>
          <p:cNvPr id="6" name="Picture 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3399" y="401955"/>
            <a:ext cx="3276601" cy="2329466"/>
          </a:xfrm>
          <a:prstGeom prst="rect">
            <a:avLst/>
          </a:prstGeom>
          <a:noFill/>
          <a:ln>
            <a:noFill/>
          </a:ln>
        </p:spPr>
      </p:pic>
      <p:sp>
        <p:nvSpPr>
          <p:cNvPr id="7" name="Text Box 26"/>
          <p:cNvSpPr txBox="1"/>
          <p:nvPr/>
        </p:nvSpPr>
        <p:spPr>
          <a:xfrm>
            <a:off x="3580447" y="401955"/>
            <a:ext cx="518795" cy="28511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charset="0"/>
                <a:ea typeface="Calibri" charset="0"/>
                <a:cs typeface="Calibri" charset="0"/>
              </a:rPr>
              <a:t>2017</a:t>
            </a:r>
          </a:p>
        </p:txBody>
      </p:sp>
      <p:sp>
        <p:nvSpPr>
          <p:cNvPr id="8" name="Text Box 25"/>
          <p:cNvSpPr txBox="1"/>
          <p:nvPr/>
        </p:nvSpPr>
        <p:spPr>
          <a:xfrm>
            <a:off x="7115810" y="401955"/>
            <a:ext cx="504190" cy="285115"/>
          </a:xfrm>
          <a:prstGeom prst="rect">
            <a:avLst/>
          </a:prstGeom>
          <a:solidFill>
            <a:schemeClr val="lt1"/>
          </a:solidFill>
          <a:ln w="6350">
            <a:solidFill>
              <a:prstClr val="black"/>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nSpc>
                <a:spcPct val="107000"/>
              </a:lnSpc>
              <a:spcBef>
                <a:spcPts val="0"/>
              </a:spcBef>
              <a:spcAft>
                <a:spcPts val="800"/>
              </a:spcAft>
            </a:pPr>
            <a:r>
              <a:rPr lang="en-US" sz="1100">
                <a:effectLst/>
                <a:latin typeface="Calibri" charset="0"/>
                <a:ea typeface="Calibri" charset="0"/>
                <a:cs typeface="Calibri" charset="0"/>
              </a:rPr>
              <a:t>2019</a:t>
            </a:r>
          </a:p>
        </p:txBody>
      </p:sp>
      <p:sp>
        <p:nvSpPr>
          <p:cNvPr id="9" name="Rectangle 8"/>
          <p:cNvSpPr/>
          <p:nvPr/>
        </p:nvSpPr>
        <p:spPr>
          <a:xfrm>
            <a:off x="297180" y="2814438"/>
            <a:ext cx="8389619" cy="3458896"/>
          </a:xfrm>
          <a:prstGeom prst="rect">
            <a:avLst/>
          </a:prstGeom>
        </p:spPr>
        <p:txBody>
          <a:bodyPr wrap="square">
            <a:spAutoFit/>
          </a:bodyPr>
          <a:lstStyle/>
          <a:p>
            <a:pPr>
              <a:lnSpc>
                <a:spcPct val="107000"/>
              </a:lnSpc>
              <a:spcAft>
                <a:spcPts val="800"/>
              </a:spcAft>
            </a:pPr>
            <a:r>
              <a:rPr lang="en-US" sz="2400" dirty="0">
                <a:latin typeface="Calibri" charset="0"/>
                <a:ea typeface="Calibri" charset="0"/>
                <a:cs typeface="Calibri" charset="0"/>
              </a:rPr>
              <a:t>Rain washes dirt from fields into the lake and makes the lake brown. However, after a few weeks the dirt settles and the lake water becomes clear again. </a:t>
            </a:r>
          </a:p>
          <a:p>
            <a:pPr>
              <a:lnSpc>
                <a:spcPct val="107000"/>
              </a:lnSpc>
              <a:spcAft>
                <a:spcPts val="800"/>
              </a:spcAft>
            </a:pPr>
            <a:r>
              <a:rPr lang="en-US" sz="2400" dirty="0">
                <a:latin typeface="Calibri" charset="0"/>
                <a:ea typeface="Calibri" charset="0"/>
                <a:cs typeface="Calibri" charset="0"/>
              </a:rPr>
              <a:t> In both 2017 and 2019 dirt washed into the lake, but there were </a:t>
            </a:r>
            <a:r>
              <a:rPr lang="en-US" sz="2400" u="sng" dirty="0">
                <a:latin typeface="Calibri" charset="0"/>
                <a:ea typeface="Calibri" charset="0"/>
                <a:cs typeface="Calibri" charset="0"/>
              </a:rPr>
              <a:t>algal blooms only in 2017</a:t>
            </a:r>
            <a:r>
              <a:rPr lang="en-US" sz="2400" dirty="0">
                <a:latin typeface="Calibri" charset="0"/>
                <a:ea typeface="Calibri" charset="0"/>
                <a:cs typeface="Calibri" charset="0"/>
              </a:rPr>
              <a:t>.</a:t>
            </a:r>
          </a:p>
          <a:p>
            <a:pPr>
              <a:lnSpc>
                <a:spcPct val="107000"/>
              </a:lnSpc>
              <a:spcAft>
                <a:spcPts val="800"/>
              </a:spcAft>
            </a:pPr>
            <a:r>
              <a:rPr lang="en-US" sz="2400" dirty="0">
                <a:latin typeface="Calibri" charset="0"/>
                <a:ea typeface="Calibri" charset="0"/>
                <a:cs typeface="Calibri" charset="0"/>
              </a:rPr>
              <a:t>Scientists studying Lake Erie took water samples from the lake right after it rained in 2017 and 2019. They found that there were a lot </a:t>
            </a:r>
            <a:r>
              <a:rPr lang="en-US" sz="2400" u="sng" dirty="0">
                <a:latin typeface="Calibri" charset="0"/>
                <a:ea typeface="Calibri" charset="0"/>
                <a:cs typeface="Calibri" charset="0"/>
              </a:rPr>
              <a:t>more nutrients in the water in 2017</a:t>
            </a:r>
            <a:r>
              <a:rPr lang="en-US" sz="2400" dirty="0">
                <a:latin typeface="Calibri" charset="0"/>
                <a:ea typeface="Calibri" charset="0"/>
                <a:cs typeface="Calibri" charset="0"/>
              </a:rPr>
              <a:t> than in 2019.</a:t>
            </a:r>
            <a:endParaRPr lang="en-US" sz="2400" dirty="0">
              <a:effectLst/>
              <a:latin typeface="Calibri" charset="0"/>
              <a:ea typeface="Calibri" charset="0"/>
              <a:cs typeface="Calibri" charset="0"/>
            </a:endParaRPr>
          </a:p>
        </p:txBody>
      </p:sp>
    </p:spTree>
    <p:extLst>
      <p:ext uri="{BB962C8B-B14F-4D97-AF65-F5344CB8AC3E}">
        <p14:creationId xmlns:p14="http://schemas.microsoft.com/office/powerpoint/2010/main" val="123438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sz="6000" dirty="0"/>
              <a:t>LESSON 4 - DAY 3</a:t>
            </a:r>
            <a:endParaRPr dirty="0"/>
          </a:p>
        </p:txBody>
      </p:sp>
      <p:sp>
        <p:nvSpPr>
          <p:cNvPr id="155" name="Google Shape;1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62" name="Google Shape;162;p9"/>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lvl="0" indent="0">
              <a:spcBef>
                <a:spcPts val="0"/>
              </a:spcBef>
              <a:buSzPts val="4000"/>
              <a:buNone/>
            </a:pPr>
            <a:r>
              <a:rPr lang="en-US" sz="3600" dirty="0"/>
              <a:t>Do you think it’s possible to have several models about the same thing that are all right, but have different components and mechanisms?</a:t>
            </a:r>
            <a:endParaRPr sz="4800" dirty="0"/>
          </a:p>
        </p:txBody>
      </p:sp>
      <p:sp>
        <p:nvSpPr>
          <p:cNvPr id="163" name="Google Shape;16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sp>
        <p:nvSpPr>
          <p:cNvPr id="164" name="Google Shape;164;p9"/>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Grab </a:t>
            </a:r>
            <a:r>
              <a:rPr lang="en-US" sz="2800" b="1" i="0" u="sng" strike="noStrike" cap="none">
                <a:solidFill>
                  <a:schemeClr val="lt1"/>
                </a:solidFill>
                <a:latin typeface="Calibri"/>
                <a:ea typeface="Calibri"/>
                <a:cs typeface="Calibri"/>
                <a:sym typeface="Calibri"/>
              </a:rPr>
              <a:t>handout 2</a:t>
            </a:r>
            <a:r>
              <a:rPr lang="en-US" sz="2800" b="0" i="0" u="none" strike="noStrike" cap="none">
                <a:solidFill>
                  <a:schemeClr val="lt1"/>
                </a:solidFill>
                <a:latin typeface="Calibri"/>
                <a:ea typeface="Calibri"/>
                <a:cs typeface="Calibri"/>
                <a:sym typeface="Calibri"/>
              </a:rPr>
              <a:t> and put your name and information on the top of the first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800"/>
              <a:buFont typeface="Noto Sans Symbols"/>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STOP &amp; THINK! </a:t>
            </a:r>
            <a:r>
              <a:rPr lang="en-US" sz="2800" b="0" i="0" u="none" strike="noStrike" cap="none">
                <a:solidFill>
                  <a:schemeClr val="lt1"/>
                </a:solidFill>
                <a:latin typeface="Calibri"/>
                <a:ea typeface="Calibri"/>
                <a:cs typeface="Calibri"/>
                <a:sym typeface="Calibri"/>
              </a:rPr>
              <a:t>question on the first page</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407935" y="246916"/>
            <a:ext cx="673606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MEME: Revise Your Model</a:t>
            </a:r>
            <a:endParaRPr sz="4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73542" y="1777528"/>
            <a:ext cx="9070458" cy="2079963"/>
          </a:xfrm>
          <a:prstGeom prst="rect">
            <a:avLst/>
          </a:prstGeom>
          <a:noFill/>
          <a:ln>
            <a:noFill/>
          </a:ln>
        </p:spPr>
        <p:txBody>
          <a:bodyPr spcFirstLastPara="1" wrap="square" lIns="68569" tIns="34275" rIns="68569" bIns="34275" anchor="t" anchorCtr="0">
            <a:noAutofit/>
          </a:bodyPr>
          <a:lstStyle/>
          <a:p>
            <a:pPr>
              <a:spcBef>
                <a:spcPts val="700"/>
              </a:spcBef>
              <a:spcAft>
                <a:spcPts val="700"/>
              </a:spcAft>
              <a:buSzPts val="3600"/>
            </a:pPr>
            <a:r>
              <a:rPr lang="en-US" sz="2800" dirty="0"/>
              <a:t>Read through all the new resources &amp; answer questions. </a:t>
            </a:r>
          </a:p>
          <a:p>
            <a:pPr marL="514350" indent="-514350">
              <a:spcBef>
                <a:spcPts val="700"/>
              </a:spcBef>
              <a:spcAft>
                <a:spcPts val="700"/>
              </a:spcAft>
              <a:buSzPct val="99000"/>
              <a:buFont typeface="+mj-lt"/>
              <a:buAutoNum type="arabicPeriod"/>
            </a:pPr>
            <a:r>
              <a:rPr lang="en-US" sz="2800" dirty="0"/>
              <a:t>What new evidence do they provide?</a:t>
            </a:r>
          </a:p>
          <a:p>
            <a:pPr marL="514350" indent="-514350">
              <a:spcBef>
                <a:spcPts val="700"/>
              </a:spcBef>
              <a:spcAft>
                <a:spcPts val="700"/>
              </a:spcAft>
              <a:buSzPct val="99000"/>
              <a:buFont typeface="+mj-lt"/>
              <a:buAutoNum type="arabicPeriod"/>
            </a:pPr>
            <a:r>
              <a:rPr lang="en-US" sz="2800" dirty="0"/>
              <a:t>How should you change your model?</a:t>
            </a:r>
          </a:p>
          <a:p>
            <a:pPr marL="514350" indent="-514350">
              <a:spcBef>
                <a:spcPts val="700"/>
              </a:spcBef>
              <a:spcAft>
                <a:spcPts val="700"/>
              </a:spcAft>
              <a:buSzPct val="99000"/>
              <a:buFont typeface="+mj-lt"/>
              <a:buAutoNum type="arabicPeriod"/>
            </a:pPr>
            <a:r>
              <a:rPr lang="en-US" sz="2800" dirty="0"/>
              <a:t>Make sure your model meets the </a:t>
            </a:r>
            <a:r>
              <a:rPr lang="en-US" sz="2800" b="1" dirty="0">
                <a:solidFill>
                  <a:srgbClr val="C00000"/>
                </a:solidFill>
              </a:rPr>
              <a:t>new</a:t>
            </a:r>
            <a:r>
              <a:rPr lang="en-US" sz="2800" dirty="0">
                <a:solidFill>
                  <a:srgbClr val="C00000"/>
                </a:solidFill>
              </a:rPr>
              <a:t> </a:t>
            </a:r>
            <a:r>
              <a:rPr lang="en-US" sz="2800" b="1" dirty="0">
                <a:solidFill>
                  <a:srgbClr val="C00000"/>
                </a:solidFill>
              </a:rPr>
              <a:t>class criteria</a:t>
            </a:r>
            <a:r>
              <a:rPr lang="en-US" sz="2800" dirty="0"/>
              <a:t> and there is evidence supporting EVERY part.</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4</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4950483" y="5015817"/>
            <a:ext cx="3747747" cy="1385413"/>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1600" dirty="0">
                  <a:solidFill>
                    <a:schemeClr val="dk1"/>
                  </a:solidFill>
                  <a:latin typeface="Calibri"/>
                  <a:ea typeface="Calibri"/>
                  <a:cs typeface="Calibri"/>
                  <a:sym typeface="Calibri"/>
                </a:rPr>
                <a:t>Dead Fish</a:t>
              </a:r>
              <a:endParaRPr sz="8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sp>
        <p:nvSpPr>
          <p:cNvPr id="27" name="TextBox 26">
            <a:extLst>
              <a:ext uri="{FF2B5EF4-FFF2-40B4-BE49-F238E27FC236}">
                <a16:creationId xmlns:a16="http://schemas.microsoft.com/office/drawing/2014/main" id="{DAA224C4-6FA2-F341-9DCC-9CB540F7A086}"/>
              </a:ext>
            </a:extLst>
          </p:cNvPr>
          <p:cNvSpPr txBox="1"/>
          <p:nvPr/>
        </p:nvSpPr>
        <p:spPr>
          <a:xfrm>
            <a:off x="9709" y="1166605"/>
            <a:ext cx="8345783" cy="800219"/>
          </a:xfrm>
          <a:prstGeom prst="rect">
            <a:avLst/>
          </a:prstGeom>
          <a:noFill/>
        </p:spPr>
        <p:txBody>
          <a:bodyPr wrap="square" rtlCol="0">
            <a:spAutoFit/>
          </a:bodyPr>
          <a:lstStyle/>
          <a:p>
            <a:r>
              <a:rPr lang="en-US" sz="3200" b="1" dirty="0">
                <a:solidFill>
                  <a:srgbClr val="1F497D"/>
                </a:solidFill>
                <a:latin typeface="Calibri" panose="020F0502020204030204" pitchFamily="34" charset="0"/>
                <a:cs typeface="Calibri" panose="020F0502020204030204" pitchFamily="34" charset="0"/>
                <a:sym typeface="Calibri"/>
              </a:rPr>
              <a:t>Our question today: </a:t>
            </a:r>
            <a:r>
              <a:rPr lang="en-US" sz="2800" b="1" dirty="0">
                <a:solidFill>
                  <a:schemeClr val="dk1"/>
                </a:solidFill>
                <a:latin typeface="Calibri"/>
                <a:ea typeface="Calibri"/>
                <a:cs typeface="Calibri"/>
                <a:sym typeface="Calibri"/>
              </a:rPr>
              <a:t>What causes algae to bloom</a:t>
            </a:r>
            <a:r>
              <a:rPr lang="en-US" sz="2800" dirty="0">
                <a:solidFill>
                  <a:schemeClr val="dk1"/>
                </a:solidFill>
                <a:latin typeface="Calibri"/>
                <a:ea typeface="Calibri"/>
                <a:cs typeface="Calibri"/>
                <a:sym typeface="Calibri"/>
              </a:rPr>
              <a:t>?</a:t>
            </a:r>
          </a:p>
          <a:p>
            <a:endParaRPr lang="en-US" dirty="0"/>
          </a:p>
        </p:txBody>
      </p:sp>
      <p:pic>
        <p:nvPicPr>
          <p:cNvPr id="25" name="Picture 24">
            <a:extLst>
              <a:ext uri="{FF2B5EF4-FFF2-40B4-BE49-F238E27FC236}">
                <a16:creationId xmlns:a16="http://schemas.microsoft.com/office/drawing/2014/main" id="{7ED42BB2-5611-C144-86D3-B96FBF75AB9C}"/>
              </a:ext>
            </a:extLst>
          </p:cNvPr>
          <p:cNvPicPr>
            <a:picLocks noChangeAspect="1"/>
          </p:cNvPicPr>
          <p:nvPr/>
        </p:nvPicPr>
        <p:blipFill>
          <a:blip r:embed="rId11"/>
          <a:stretch>
            <a:fillRect/>
          </a:stretch>
        </p:blipFill>
        <p:spPr>
          <a:xfrm>
            <a:off x="181342" y="215112"/>
            <a:ext cx="2021939" cy="844234"/>
          </a:xfrm>
          <a:prstGeom prst="rect">
            <a:avLst/>
          </a:prstGeom>
          <a:ln w="57150">
            <a:solidFill>
              <a:schemeClr val="accent4">
                <a:lumMod val="60000"/>
                <a:lumOff val="40000"/>
              </a:schemeClr>
            </a:solidFill>
          </a:ln>
        </p:spPr>
      </p:pic>
      <p:pic>
        <p:nvPicPr>
          <p:cNvPr id="26" name="Picture 25">
            <a:extLst>
              <a:ext uri="{FF2B5EF4-FFF2-40B4-BE49-F238E27FC236}">
                <a16:creationId xmlns:a16="http://schemas.microsoft.com/office/drawing/2014/main" id="{17EE718E-FD3C-F94D-8959-B7C2F360892D}"/>
              </a:ext>
            </a:extLst>
          </p:cNvPr>
          <p:cNvPicPr>
            <a:picLocks noChangeAspect="1"/>
          </p:cNvPicPr>
          <p:nvPr/>
        </p:nvPicPr>
        <p:blipFill>
          <a:blip r:embed="rId12"/>
          <a:stretch>
            <a:fillRect/>
          </a:stretch>
        </p:blipFill>
        <p:spPr>
          <a:xfrm>
            <a:off x="340672" y="4856872"/>
            <a:ext cx="3805006" cy="1692188"/>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13AFD106-43E3-B440-8BA2-CF66FFA012C7}"/>
              </a:ext>
            </a:extLst>
          </p:cNvPr>
          <p:cNvCxnSpPr>
            <a:cxnSpLocks/>
          </p:cNvCxnSpPr>
          <p:nvPr/>
        </p:nvCxnSpPr>
        <p:spPr>
          <a:xfrm flipV="1">
            <a:off x="4394749" y="5954343"/>
            <a:ext cx="980214" cy="471417"/>
          </a:xfrm>
          <a:prstGeom prst="straightConnector1">
            <a:avLst/>
          </a:prstGeom>
          <a:ln w="762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49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1735089" y="293353"/>
            <a:ext cx="673606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Class Criteria </a:t>
            </a:r>
            <a:endParaRPr sz="4400" dirty="0">
              <a:solidFill>
                <a:srgbClr val="FF0000"/>
              </a:solidFill>
              <a:latin typeface="Stardos Stencil"/>
              <a:ea typeface="Stardos Stencil"/>
              <a:cs typeface="Stardos Stencil"/>
              <a:sym typeface="Stardos Stencil"/>
            </a:endParaRPr>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5</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6161417" y="8137"/>
            <a:ext cx="2856853" cy="1056080"/>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1200" dirty="0">
                  <a:solidFill>
                    <a:schemeClr val="dk1"/>
                  </a:solidFill>
                  <a:latin typeface="Calibri"/>
                  <a:ea typeface="Calibri"/>
                  <a:cs typeface="Calibri"/>
                  <a:sym typeface="Calibri"/>
                </a:rPr>
                <a:t>Dead Fish</a:t>
              </a:r>
              <a:endParaRPr sz="6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sp>
        <p:nvSpPr>
          <p:cNvPr id="3" name="Rectangle 2">
            <a:extLst>
              <a:ext uri="{FF2B5EF4-FFF2-40B4-BE49-F238E27FC236}">
                <a16:creationId xmlns:a16="http://schemas.microsoft.com/office/drawing/2014/main" id="{4A0D9FB5-8BE1-E443-B876-026FFC34299F}"/>
              </a:ext>
            </a:extLst>
          </p:cNvPr>
          <p:cNvSpPr/>
          <p:nvPr/>
        </p:nvSpPr>
        <p:spPr>
          <a:xfrm>
            <a:off x="1981200" y="1496291"/>
            <a:ext cx="4180217"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54D93C-E8E3-F44C-A78A-DE6C26CE9740}"/>
              </a:ext>
            </a:extLst>
          </p:cNvPr>
          <p:cNvSpPr txBox="1"/>
          <p:nvPr/>
        </p:nvSpPr>
        <p:spPr>
          <a:xfrm>
            <a:off x="1981200" y="1510145"/>
            <a:ext cx="4180217" cy="307777"/>
          </a:xfrm>
          <a:prstGeom prst="rect">
            <a:avLst/>
          </a:prstGeom>
          <a:noFill/>
        </p:spPr>
        <p:txBody>
          <a:bodyPr wrap="square" rtlCol="0">
            <a:spAutoFit/>
          </a:bodyPr>
          <a:lstStyle/>
          <a:p>
            <a:pPr algn="ctr"/>
            <a:r>
              <a:rPr lang="en-US" dirty="0"/>
              <a:t>Insert image of your class criteria here</a:t>
            </a:r>
          </a:p>
        </p:txBody>
      </p:sp>
      <p:pic>
        <p:nvPicPr>
          <p:cNvPr id="6" name="Picture 5" descr="Diagram&#10;&#10;Description automatically generated with low confidence">
            <a:extLst>
              <a:ext uri="{FF2B5EF4-FFF2-40B4-BE49-F238E27FC236}">
                <a16:creationId xmlns:a16="http://schemas.microsoft.com/office/drawing/2014/main" id="{55A1C02F-2C67-6D48-A198-F27CBFF19B7F}"/>
              </a:ext>
            </a:extLst>
          </p:cNvPr>
          <p:cNvPicPr>
            <a:picLocks noChangeAspect="1"/>
          </p:cNvPicPr>
          <p:nvPr/>
        </p:nvPicPr>
        <p:blipFill>
          <a:blip r:embed="rId11"/>
          <a:stretch>
            <a:fillRect/>
          </a:stretch>
        </p:blipFill>
        <p:spPr>
          <a:xfrm>
            <a:off x="35693" y="16570"/>
            <a:ext cx="1137820" cy="977961"/>
          </a:xfrm>
          <a:prstGeom prst="rect">
            <a:avLst/>
          </a:prstGeom>
        </p:spPr>
      </p:pic>
    </p:spTree>
    <p:extLst>
      <p:ext uri="{BB962C8B-B14F-4D97-AF65-F5344CB8AC3E}">
        <p14:creationId xmlns:p14="http://schemas.microsoft.com/office/powerpoint/2010/main" val="1109276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2407935" y="246916"/>
            <a:ext cx="673606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MEME: Revise Your Model</a:t>
            </a:r>
            <a:endParaRPr sz="4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73542" y="1777528"/>
            <a:ext cx="9070458" cy="2079963"/>
          </a:xfrm>
          <a:prstGeom prst="rect">
            <a:avLst/>
          </a:prstGeom>
          <a:noFill/>
          <a:ln>
            <a:noFill/>
          </a:ln>
        </p:spPr>
        <p:txBody>
          <a:bodyPr spcFirstLastPara="1" wrap="square" lIns="68569" tIns="34275" rIns="68569" bIns="34275" anchor="t" anchorCtr="0">
            <a:noAutofit/>
          </a:bodyPr>
          <a:lstStyle/>
          <a:p>
            <a:pPr>
              <a:spcBef>
                <a:spcPts val="700"/>
              </a:spcBef>
              <a:spcAft>
                <a:spcPts val="700"/>
              </a:spcAft>
              <a:buSzPts val="3600"/>
            </a:pPr>
            <a:r>
              <a:rPr lang="en-US" sz="2800" dirty="0"/>
              <a:t>Read through all the new resources &amp; answer questions. </a:t>
            </a:r>
          </a:p>
          <a:p>
            <a:pPr marL="514350" indent="-514350">
              <a:spcBef>
                <a:spcPts val="700"/>
              </a:spcBef>
              <a:spcAft>
                <a:spcPts val="700"/>
              </a:spcAft>
              <a:buSzPct val="99000"/>
              <a:buFont typeface="+mj-lt"/>
              <a:buAutoNum type="arabicPeriod"/>
            </a:pPr>
            <a:r>
              <a:rPr lang="en-US" sz="2800" dirty="0"/>
              <a:t>What new evidence do they provide?</a:t>
            </a:r>
          </a:p>
          <a:p>
            <a:pPr marL="514350" indent="-514350">
              <a:spcBef>
                <a:spcPts val="700"/>
              </a:spcBef>
              <a:spcAft>
                <a:spcPts val="700"/>
              </a:spcAft>
              <a:buSzPct val="99000"/>
              <a:buFont typeface="+mj-lt"/>
              <a:buAutoNum type="arabicPeriod"/>
            </a:pPr>
            <a:r>
              <a:rPr lang="en-US" sz="2800" dirty="0"/>
              <a:t>How should you change your model?</a:t>
            </a:r>
          </a:p>
          <a:p>
            <a:pPr marL="514350" indent="-514350">
              <a:spcBef>
                <a:spcPts val="700"/>
              </a:spcBef>
              <a:spcAft>
                <a:spcPts val="700"/>
              </a:spcAft>
              <a:buSzPct val="99000"/>
              <a:buFont typeface="+mj-lt"/>
              <a:buAutoNum type="arabicPeriod"/>
            </a:pPr>
            <a:r>
              <a:rPr lang="en-US" sz="2800" dirty="0"/>
              <a:t>Make sure your model meets the </a:t>
            </a:r>
            <a:r>
              <a:rPr lang="en-US" sz="2800" b="1" dirty="0">
                <a:solidFill>
                  <a:srgbClr val="C00000"/>
                </a:solidFill>
              </a:rPr>
              <a:t>new</a:t>
            </a:r>
            <a:r>
              <a:rPr lang="en-US" sz="2800" dirty="0">
                <a:solidFill>
                  <a:srgbClr val="C00000"/>
                </a:solidFill>
              </a:rPr>
              <a:t> </a:t>
            </a:r>
            <a:r>
              <a:rPr lang="en-US" sz="2800" b="1" dirty="0">
                <a:solidFill>
                  <a:srgbClr val="C00000"/>
                </a:solidFill>
              </a:rPr>
              <a:t>class criteria</a:t>
            </a:r>
            <a:r>
              <a:rPr lang="en-US" sz="2800" dirty="0"/>
              <a:t> and there is evidence supporting EVERY part.</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6</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4950483" y="5015817"/>
            <a:ext cx="3747747" cy="1385413"/>
            <a:chOff x="2053824" y="3529998"/>
            <a:chExt cx="7155554"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206625" y="4752901"/>
              <a:ext cx="2002753" cy="619973"/>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1600" dirty="0">
                  <a:solidFill>
                    <a:schemeClr val="dk1"/>
                  </a:solidFill>
                  <a:latin typeface="Calibri"/>
                  <a:ea typeface="Calibri"/>
                  <a:cs typeface="Calibri"/>
                  <a:sym typeface="Calibri"/>
                </a:rPr>
                <a:t>Dead Fish</a:t>
              </a:r>
              <a:endParaRPr sz="80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sp>
        <p:nvSpPr>
          <p:cNvPr id="27" name="TextBox 26">
            <a:extLst>
              <a:ext uri="{FF2B5EF4-FFF2-40B4-BE49-F238E27FC236}">
                <a16:creationId xmlns:a16="http://schemas.microsoft.com/office/drawing/2014/main" id="{DAA224C4-6FA2-F341-9DCC-9CB540F7A086}"/>
              </a:ext>
            </a:extLst>
          </p:cNvPr>
          <p:cNvSpPr txBox="1"/>
          <p:nvPr/>
        </p:nvSpPr>
        <p:spPr>
          <a:xfrm>
            <a:off x="9709" y="1166605"/>
            <a:ext cx="8345783" cy="800219"/>
          </a:xfrm>
          <a:prstGeom prst="rect">
            <a:avLst/>
          </a:prstGeom>
          <a:noFill/>
        </p:spPr>
        <p:txBody>
          <a:bodyPr wrap="square" rtlCol="0">
            <a:spAutoFit/>
          </a:bodyPr>
          <a:lstStyle/>
          <a:p>
            <a:r>
              <a:rPr lang="en-US" sz="3200" b="1" dirty="0">
                <a:solidFill>
                  <a:srgbClr val="1F497D"/>
                </a:solidFill>
                <a:latin typeface="Calibri" panose="020F0502020204030204" pitchFamily="34" charset="0"/>
                <a:cs typeface="Calibri" panose="020F0502020204030204" pitchFamily="34" charset="0"/>
                <a:sym typeface="Calibri"/>
              </a:rPr>
              <a:t>Our question today: </a:t>
            </a:r>
            <a:r>
              <a:rPr lang="en-US" sz="2800" b="1" dirty="0">
                <a:solidFill>
                  <a:schemeClr val="dk1"/>
                </a:solidFill>
                <a:latin typeface="Calibri"/>
                <a:ea typeface="Calibri"/>
                <a:cs typeface="Calibri"/>
                <a:sym typeface="Calibri"/>
              </a:rPr>
              <a:t>What causes algae to bloom</a:t>
            </a:r>
            <a:r>
              <a:rPr lang="en-US" sz="2800" dirty="0">
                <a:solidFill>
                  <a:schemeClr val="dk1"/>
                </a:solidFill>
                <a:latin typeface="Calibri"/>
                <a:ea typeface="Calibri"/>
                <a:cs typeface="Calibri"/>
                <a:sym typeface="Calibri"/>
              </a:rPr>
              <a:t>?</a:t>
            </a:r>
          </a:p>
          <a:p>
            <a:endParaRPr lang="en-US" dirty="0"/>
          </a:p>
        </p:txBody>
      </p:sp>
      <p:pic>
        <p:nvPicPr>
          <p:cNvPr id="25" name="Picture 24">
            <a:extLst>
              <a:ext uri="{FF2B5EF4-FFF2-40B4-BE49-F238E27FC236}">
                <a16:creationId xmlns:a16="http://schemas.microsoft.com/office/drawing/2014/main" id="{7ED42BB2-5611-C144-86D3-B96FBF75AB9C}"/>
              </a:ext>
            </a:extLst>
          </p:cNvPr>
          <p:cNvPicPr>
            <a:picLocks noChangeAspect="1"/>
          </p:cNvPicPr>
          <p:nvPr/>
        </p:nvPicPr>
        <p:blipFill>
          <a:blip r:embed="rId11"/>
          <a:stretch>
            <a:fillRect/>
          </a:stretch>
        </p:blipFill>
        <p:spPr>
          <a:xfrm>
            <a:off x="181342" y="215112"/>
            <a:ext cx="2021939" cy="844234"/>
          </a:xfrm>
          <a:prstGeom prst="rect">
            <a:avLst/>
          </a:prstGeom>
          <a:ln w="57150">
            <a:solidFill>
              <a:schemeClr val="accent4">
                <a:lumMod val="60000"/>
                <a:lumOff val="40000"/>
              </a:schemeClr>
            </a:solidFill>
          </a:ln>
        </p:spPr>
      </p:pic>
      <p:pic>
        <p:nvPicPr>
          <p:cNvPr id="26" name="Picture 25">
            <a:extLst>
              <a:ext uri="{FF2B5EF4-FFF2-40B4-BE49-F238E27FC236}">
                <a16:creationId xmlns:a16="http://schemas.microsoft.com/office/drawing/2014/main" id="{17EE718E-FD3C-F94D-8959-B7C2F360892D}"/>
              </a:ext>
            </a:extLst>
          </p:cNvPr>
          <p:cNvPicPr>
            <a:picLocks noChangeAspect="1"/>
          </p:cNvPicPr>
          <p:nvPr/>
        </p:nvPicPr>
        <p:blipFill>
          <a:blip r:embed="rId12"/>
          <a:stretch>
            <a:fillRect/>
          </a:stretch>
        </p:blipFill>
        <p:spPr>
          <a:xfrm>
            <a:off x="340672" y="4856872"/>
            <a:ext cx="3805006" cy="1692188"/>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13AFD106-43E3-B440-8BA2-CF66FFA012C7}"/>
              </a:ext>
            </a:extLst>
          </p:cNvPr>
          <p:cNvCxnSpPr>
            <a:cxnSpLocks/>
          </p:cNvCxnSpPr>
          <p:nvPr/>
        </p:nvCxnSpPr>
        <p:spPr>
          <a:xfrm flipV="1">
            <a:off x="4394749" y="5954343"/>
            <a:ext cx="980214" cy="471417"/>
          </a:xfrm>
          <a:prstGeom prst="straightConnector1">
            <a:avLst/>
          </a:prstGeom>
          <a:ln w="76200">
            <a:solidFill>
              <a:schemeClr val="accent6"/>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9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3A18-B403-7248-8A09-19C7A3A0037D}"/>
              </a:ext>
            </a:extLst>
          </p:cNvPr>
          <p:cNvSpPr>
            <a:spLocks noGrp="1"/>
          </p:cNvSpPr>
          <p:nvPr>
            <p:ph type="ctrTitle"/>
          </p:nvPr>
        </p:nvSpPr>
        <p:spPr/>
        <p:txBody>
          <a:bodyPr/>
          <a:lstStyle/>
          <a:p>
            <a:r>
              <a:rPr lang="en-US" dirty="0"/>
              <a:t>End of Class</a:t>
            </a:r>
          </a:p>
        </p:txBody>
      </p:sp>
      <p:sp>
        <p:nvSpPr>
          <p:cNvPr id="3" name="Subtitle 2">
            <a:extLst>
              <a:ext uri="{FF2B5EF4-FFF2-40B4-BE49-F238E27FC236}">
                <a16:creationId xmlns:a16="http://schemas.microsoft.com/office/drawing/2014/main" id="{ADFBBDAE-D3C5-DF4D-AC10-5E5C8F4C32F4}"/>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20E58D8-BD8B-D54E-9A56-3879D15E7EE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Tree>
    <p:extLst>
      <p:ext uri="{BB962C8B-B14F-4D97-AF65-F5344CB8AC3E}">
        <p14:creationId xmlns:p14="http://schemas.microsoft.com/office/powerpoint/2010/main" val="2575414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5400" dirty="0"/>
              <a:t>Evidence Set</a:t>
            </a:r>
          </a:p>
        </p:txBody>
      </p:sp>
      <p:sp>
        <p:nvSpPr>
          <p:cNvPr id="3" name="Subtitle 2"/>
          <p:cNvSpPr>
            <a:spLocks noGrp="1"/>
          </p:cNvSpPr>
          <p:nvPr>
            <p:ph type="subTitle" idx="1"/>
          </p:nvPr>
        </p:nvSpPr>
        <p:spPr/>
        <p:txBody>
          <a:bodyPr/>
          <a:lstStyle/>
          <a:p>
            <a:r>
              <a:rPr lang="en-US" dirty="0"/>
              <a:t>Lesson 4</a:t>
            </a:r>
          </a:p>
          <a:p>
            <a:r>
              <a:rPr lang="en-US" dirty="0"/>
              <a:t>Why are there more algae?</a:t>
            </a:r>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8</a:t>
            </a:fld>
            <a:endParaRPr lang="uk-UA"/>
          </a:p>
        </p:txBody>
      </p:sp>
    </p:spTree>
    <p:extLst>
      <p:ext uri="{BB962C8B-B14F-4D97-AF65-F5344CB8AC3E}">
        <p14:creationId xmlns:p14="http://schemas.microsoft.com/office/powerpoint/2010/main" val="52450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uk-UA" smtClean="0"/>
              <a:t>9</a:t>
            </a:fld>
            <a:endParaRPr lang="uk-UA"/>
          </a:p>
        </p:txBody>
      </p:sp>
      <p:sp>
        <p:nvSpPr>
          <p:cNvPr id="8" name="TextBox 7"/>
          <p:cNvSpPr txBox="1"/>
          <p:nvPr/>
        </p:nvSpPr>
        <p:spPr>
          <a:xfrm>
            <a:off x="325755" y="501650"/>
            <a:ext cx="8818245" cy="1938992"/>
          </a:xfrm>
          <a:prstGeom prst="rect">
            <a:avLst/>
          </a:prstGeom>
          <a:noFill/>
        </p:spPr>
        <p:txBody>
          <a:bodyPr wrap="square" rtlCol="0">
            <a:spAutoFit/>
          </a:bodyPr>
          <a:lstStyle/>
          <a:p>
            <a:r>
              <a:rPr lang="en-US" sz="2400" b="1" dirty="0"/>
              <a:t>Amount of Sunlight at Passion Puddle</a:t>
            </a:r>
            <a:endParaRPr lang="en-US" sz="2400" dirty="0"/>
          </a:p>
          <a:p>
            <a:r>
              <a:rPr lang="en-US" sz="2400" dirty="0"/>
              <a:t>Around Passion Puddle there are instruments that can measure the amount of sunlight hitting the water. Here are the measurements of sunlight from each month during the year in which there was an algal bloom (too much algae):</a:t>
            </a:r>
          </a:p>
        </p:txBody>
      </p:sp>
      <p:pic>
        <p:nvPicPr>
          <p:cNvPr id="13" name="Picture 12"/>
          <p:cNvPicPr/>
          <p:nvPr/>
        </p:nvPicPr>
        <p:blipFill>
          <a:blip r:embed="rId2">
            <a:extLst>
              <a:ext uri="{28A0092B-C50C-407E-A947-70E740481C1C}">
                <a14:useLocalDpi xmlns:a14="http://schemas.microsoft.com/office/drawing/2010/main" val="0"/>
              </a:ext>
            </a:extLst>
          </a:blip>
          <a:srcRect/>
          <a:stretch>
            <a:fillRect/>
          </a:stretch>
        </p:blipFill>
        <p:spPr bwMode="auto">
          <a:xfrm>
            <a:off x="1451610" y="2440642"/>
            <a:ext cx="6168390" cy="4417358"/>
          </a:xfrm>
          <a:prstGeom prst="rect">
            <a:avLst/>
          </a:prstGeom>
          <a:noFill/>
          <a:ln>
            <a:noFill/>
          </a:ln>
        </p:spPr>
      </p:pic>
    </p:spTree>
    <p:extLst>
      <p:ext uri="{BB962C8B-B14F-4D97-AF65-F5344CB8AC3E}">
        <p14:creationId xmlns:p14="http://schemas.microsoft.com/office/powerpoint/2010/main" val="128414876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1293</Words>
  <Application>Microsoft Macintosh PowerPoint</Application>
  <PresentationFormat>On-screen Show (4:3)</PresentationFormat>
  <Paragraphs>100</Paragraphs>
  <Slides>18</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Noto Sans Symbols</vt:lpstr>
      <vt:lpstr>Stardos Stencil</vt:lpstr>
      <vt:lpstr>Office Theme</vt:lpstr>
      <vt:lpstr>PowerPoint Presentation</vt:lpstr>
      <vt:lpstr>LESSON 4 - DAY 3</vt:lpstr>
      <vt:lpstr>STOP &amp; THINK!</vt:lpstr>
      <vt:lpstr>PowerPoint Presentation</vt:lpstr>
      <vt:lpstr>PowerPoint Presentation</vt:lpstr>
      <vt:lpstr>PowerPoint Presentation</vt:lpstr>
      <vt:lpstr>End of Class</vt:lpstr>
      <vt:lpstr>Evidence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Dianovsky</dc:creator>
  <cp:lastModifiedBy>Danielle Murphy</cp:lastModifiedBy>
  <cp:revision>24</cp:revision>
  <dcterms:created xsi:type="dcterms:W3CDTF">2013-01-03T16:21:51Z</dcterms:created>
  <dcterms:modified xsi:type="dcterms:W3CDTF">2021-12-21T22:26:12Z</dcterms:modified>
</cp:coreProperties>
</file>